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6"/>
    <a:srgbClr val="C20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E1D4-8AD2-4D51-B57C-28D76654D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17DCA-41E4-4903-A687-8DCE65E5F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7E040-5D81-4034-83A8-75B38B50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69AB7-B020-4474-896D-4F79C1B0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C8B1-0991-4AB7-A5CC-CC425283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55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2678-053D-463C-B176-4D420534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606E8-524E-4D2E-86B8-A350C4CE0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5D59E-3608-4362-BA9D-E5BAA7CD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ACD9-A432-4FB2-ADDE-F436D423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3E4B-F8BF-4380-9FAD-A7EF94E0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6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C07DF-FEBE-4F51-94D7-2EE2CD8C6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35CE1-805D-4C71-85DE-95F2E95F8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2B7E-8BE6-4D77-B4A9-79C6DD5D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A26F-F985-4444-8672-103AF27E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66A0F-3FE6-498E-8B3C-9311316D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18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3878-CDE1-41D6-81CB-C03E54F6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A5AF-9A62-4CBE-AF26-FE6B99401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23B73-EBED-4EC2-BF7F-2E094A67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3BCC8-5E36-45CE-9A2D-6FD51EE2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AB9D5-9F5C-44C0-B887-E52B0AAF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8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121D-BCEB-4CBC-800D-DAD6C164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8FF22-3DDA-450B-94CB-F10FC0359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692AC-337C-4AB7-80C0-3677F8F6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2439-ADCE-459A-A4CD-862E716D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70EE3-008D-42E1-B782-3632A1BC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39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9BA5-6EFB-4451-9126-E2B05412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B36E2-B634-40C7-AA44-574F7D789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A273F-235E-484A-8A6E-A35500EB0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3AFF3-4F2F-4206-AE4C-EFF678D2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4D626-FBA4-47B9-ACD7-7F5CA929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5293F-CC72-458D-A46E-7AD3443C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67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EA70-BCE9-4F7D-B52F-86825A1D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3B27E-4E53-42F7-86AA-F0DA50EB2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DBCF1-37EB-47EE-B51A-DB8576344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2F5BF-7330-4AB2-A8E1-3C0043880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2768B-F725-4880-99AB-AF32EBB75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5AEDF-473B-45F6-9BBF-E08BE99B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0F15E-370F-4828-9D28-136F6482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C7210-1FAC-4F5E-A109-D73E83B8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25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B3BC-BC8F-46FF-9CF8-59A21A79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69E03-566C-4CAC-AE76-4DD59869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F393B-2D38-4F87-A823-6EE15DD3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46507-6817-4066-BF15-EDFE47DA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22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39D18-1DE7-4C5D-A243-8179F474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EF65A-7341-476E-A185-1D840041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534B1-B358-4C45-91C3-C81338E9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29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EC28-C84E-4055-90EE-98590D52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E865C-1B25-4FBE-ABB0-6424F11A5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5B02B-6B35-487F-9826-F496D4C65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76559-61C7-4316-AC24-B61DE92E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0DC7C-EC4E-442D-932D-51BA3F63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8D833-2F04-4794-A5B8-349327BF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82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6C85-BFC6-4FAC-9176-3BDC4D13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914C4-2094-430B-8618-F06F9859C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D07BE-D646-451B-8AEC-5739B6059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F34A1-4FA0-4BA9-BBE0-0B1D2A0B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742FB-97A4-488E-A4B7-A120DCD9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832F7-9F8F-4614-9867-33BB66B7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939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96E46-E175-404C-A99B-800DE1E9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A2C3C-BA14-4FA5-AF29-9CA5FC823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8CC9F-8E2F-4637-A71B-F6D3C6E6C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4E79-AEE2-4F32-8C9D-3BE83AA1969A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CFC27-011C-44C3-AAB5-F55B66952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9A050-4978-48D3-A1A5-4B3534598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CC83B-68DD-45AC-8B3D-AAB8A167C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93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0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6006B-047F-4CF6-BFE1-B88DCE28E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0" t="16855"/>
          <a:stretch/>
        </p:blipFill>
        <p:spPr>
          <a:xfrm>
            <a:off x="6842532" y="1176090"/>
            <a:ext cx="4394650" cy="5702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BA4D6-2A36-44E4-9D45-1C92E9E16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5" r="41723"/>
          <a:stretch/>
        </p:blipFill>
        <p:spPr>
          <a:xfrm>
            <a:off x="987423" y="1176090"/>
            <a:ext cx="3996661" cy="57020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8C4FA4-AD7E-4108-BE6E-DA39B3B7B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0" t="16855" r="40636"/>
          <a:stretch/>
        </p:blipFill>
        <p:spPr>
          <a:xfrm>
            <a:off x="5789110" y="1176090"/>
            <a:ext cx="1607808" cy="5704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926377-7FA1-4641-9F03-89DF7234C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8" t="16855" r="41723"/>
          <a:stretch/>
        </p:blipFill>
        <p:spPr>
          <a:xfrm>
            <a:off x="4146171" y="1176090"/>
            <a:ext cx="1654776" cy="57020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13AA4A-C0F4-4618-8B4E-617473863169}"/>
              </a:ext>
            </a:extLst>
          </p:cNvPr>
          <p:cNvSpPr txBox="1"/>
          <p:nvPr/>
        </p:nvSpPr>
        <p:spPr>
          <a:xfrm>
            <a:off x="3116192" y="2116198"/>
            <a:ext cx="6169697" cy="477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050" b="1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Memorial Sağlık Grubu’nda kariyer, öğrenmeyle başlar!</a:t>
            </a:r>
            <a:endParaRPr lang="tr-TR" sz="1050" b="1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050" dirty="0">
                <a:solidFill>
                  <a:srgbClr val="333333"/>
                </a:solidFill>
                <a:latin typeface="Arial Nova Cond" panose="020B0506020202020204" pitchFamily="34" charset="0"/>
                <a:cs typeface="Segoe UI" panose="020B0502040204020203" pitchFamily="34" charset="0"/>
              </a:rPr>
              <a:t>Bilimi ve teknolojiyi insan odaklı bir yaklaşımla birleştiren Memorial’da, gelişim kültürün merkezinde.</a:t>
            </a:r>
            <a:br>
              <a:rPr lang="tr-TR" sz="1050" dirty="0">
                <a:solidFill>
                  <a:srgbClr val="333333"/>
                </a:solidFill>
                <a:latin typeface="Arial Nova Cond" panose="020B0506020202020204" pitchFamily="34" charset="0"/>
                <a:cs typeface="Segoe UI" panose="020B0502040204020203" pitchFamily="34" charset="0"/>
              </a:rPr>
            </a:br>
            <a:endParaRPr lang="tr-TR" sz="1050" dirty="0">
              <a:solidFill>
                <a:srgbClr val="333333"/>
              </a:solidFill>
              <a:latin typeface="Arial Nova Cond" panose="020B0506020202020204" pitchFamily="34" charset="0"/>
              <a:cs typeface="Segoe UI" panose="020B0502040204020203" pitchFamily="34" charset="0"/>
            </a:endParaRPr>
          </a:p>
          <a:p>
            <a:r>
              <a:rPr lang="tr-TR" sz="1050" dirty="0">
                <a:solidFill>
                  <a:srgbClr val="333333"/>
                </a:solidFill>
                <a:latin typeface="Arial Nova Cond" panose="020B0506020202020204" pitchFamily="34" charset="0"/>
                <a:cs typeface="Segoe UI" panose="020B0502040204020203" pitchFamily="34" charset="0"/>
              </a:rPr>
              <a:t>Genç yeteneklerin potansiyelini ortaya çıkarmasını destekleyen, sorumluluk almaya ve fark yaratmaya cesaretlendiren dinamik bir çalışma ortamı sunuyoruz.</a:t>
            </a:r>
          </a:p>
          <a:p>
            <a:endParaRPr lang="tr-TR" sz="1050" dirty="0">
              <a:solidFill>
                <a:srgbClr val="333333"/>
              </a:solidFill>
              <a:latin typeface="Arial Nova Cond" panose="020B0506020202020204" pitchFamily="34" charset="0"/>
              <a:cs typeface="Segoe UI" panose="020B0502040204020203" pitchFamily="34" charset="0"/>
            </a:endParaRPr>
          </a:p>
          <a:p>
            <a:r>
              <a:rPr lang="tr-TR" sz="1050" dirty="0">
                <a:solidFill>
                  <a:srgbClr val="333333"/>
                </a:solidFill>
                <a:latin typeface="Arial Nova Cond" panose="020B0506020202020204" pitchFamily="34" charset="0"/>
                <a:cs typeface="Segoe UI" panose="020B0502040204020203" pitchFamily="34" charset="0"/>
              </a:rPr>
              <a:t>2000 yılında kurulan Memorial, bugün 6.000+ çalışanı, Türkiye genelindeki hastaneleri ve Romanya/Bükreş’teki yatırımıyla uluslararası bir sağlık grubu olarak sektöre yön verir.</a:t>
            </a:r>
            <a:br>
              <a:rPr lang="tr-TR" sz="1050" dirty="0">
                <a:solidFill>
                  <a:srgbClr val="333333"/>
                </a:solidFill>
                <a:latin typeface="Arial Nova Cond" panose="020B0506020202020204" pitchFamily="34" charset="0"/>
                <a:cs typeface="Segoe UI" panose="020B0502040204020203" pitchFamily="34" charset="0"/>
              </a:rPr>
            </a:br>
            <a:endParaRPr lang="tr-TR" sz="1050" dirty="0">
              <a:solidFill>
                <a:srgbClr val="333333"/>
              </a:solidFill>
              <a:latin typeface="Arial Nova Cond" panose="020B0506020202020204" pitchFamily="34" charset="0"/>
              <a:cs typeface="Segoe UI" panose="020B0502040204020203" pitchFamily="34" charset="0"/>
            </a:endParaRPr>
          </a:p>
          <a:p>
            <a:r>
              <a:rPr lang="tr-TR" sz="1050" dirty="0">
                <a:solidFill>
                  <a:srgbClr val="333333"/>
                </a:solidFill>
                <a:latin typeface="Arial Nova Cond" panose="020B0506020202020204" pitchFamily="34" charset="0"/>
                <a:cs typeface="Segoe UI" panose="020B0502040204020203" pitchFamily="34" charset="0"/>
              </a:rPr>
              <a:t>Burada sadece çalışmazsın; deneyimleyerek öğrenir, birlikte gelişir ve geleceğe yön verirsin.</a:t>
            </a:r>
          </a:p>
          <a:p>
            <a:endParaRPr lang="tr-TR" sz="1050" dirty="0">
              <a:solidFill>
                <a:srgbClr val="333333"/>
              </a:solidFill>
              <a:latin typeface="Arial Nova Cond" panose="020B0506020202020204" pitchFamily="34" charset="0"/>
              <a:cs typeface="Segoe UI" panose="020B0502040204020203" pitchFamily="34" charset="0"/>
            </a:endParaRPr>
          </a:p>
          <a:p>
            <a:pPr>
              <a:spcAft>
                <a:spcPts val="1500"/>
              </a:spcAft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Memorial Sağlık Grubu'nun vazgeçilmez ilkelerinden olan hizmet kalitesi ve sürekli gelişim çerçevesinde Memorial Hastanelerimizde görev alacak, sağlık sektöründe kariyerine adım atmak isteyen, iletişimi</a:t>
            </a:r>
            <a:r>
              <a:rPr lang="en-US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kuvvetli  </a:t>
            </a:r>
            <a:r>
              <a:rPr lang="tr-TR" sz="1050" b="1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"Part-Time Hasta Danışmanı" </a:t>
            </a: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arıyoruz!</a:t>
            </a:r>
            <a:endParaRPr lang="tr-TR" sz="1050" dirty="0">
              <a:effectLst/>
              <a:latin typeface="Arial Nova Cond" panose="020B0506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Aradığımız Nitelikler:</a:t>
            </a:r>
            <a:endParaRPr lang="tr-TR" sz="105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İlgili lisans bölümlerinde okuyan (3. – 4. sınıf), </a:t>
            </a:r>
            <a:endParaRPr lang="en-US" sz="1050" dirty="0">
              <a:solidFill>
                <a:srgbClr val="333333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İletişimi kuvvetli, </a:t>
            </a:r>
            <a:endParaRPr lang="tr-TR" sz="1050" dirty="0">
              <a:solidFill>
                <a:srgbClr val="333333"/>
              </a:solidFill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Takipçi, problemleri hızlı ve etkin çözebilme yeteneğine sahip,</a:t>
            </a:r>
            <a:endParaRPr lang="tr-TR" sz="1050" dirty="0">
              <a:solidFill>
                <a:srgbClr val="333333"/>
              </a:solidFill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Yoğun hastane ortamında esnek çalışma saatlerine uyum sağlayabilecek (</a:t>
            </a:r>
            <a:r>
              <a:rPr lang="tr-TR" sz="1050" dirty="0">
                <a:solidFill>
                  <a:srgbClr val="333333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hafta içi ve </a:t>
            </a: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hafta sonu </a:t>
            </a:r>
            <a:r>
              <a:rPr lang="en-US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               </a:t>
            </a: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toplam 25 saat)</a:t>
            </a:r>
            <a:endParaRPr lang="en-US" sz="1050" dirty="0">
              <a:solidFill>
                <a:srgbClr val="333333"/>
              </a:solidFill>
              <a:effectLst/>
              <a:latin typeface="Arial Nova Cond" panose="020B0506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tr-TR" sz="1050" dirty="0">
              <a:solidFill>
                <a:srgbClr val="333333"/>
              </a:solidFill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Bu Rolden Beklentimiz:</a:t>
            </a:r>
            <a:endParaRPr lang="tr-TR" sz="105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Hasta ve</a:t>
            </a:r>
            <a:r>
              <a:rPr lang="tr-TR" sz="1050" dirty="0">
                <a:solidFill>
                  <a:srgbClr val="333333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misafirine</a:t>
            </a: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ihtiyaç halinde destek vermek, </a:t>
            </a:r>
            <a:endParaRPr lang="en-US" sz="1050" dirty="0">
              <a:solidFill>
                <a:srgbClr val="333333"/>
              </a:solidFill>
              <a:effectLst/>
              <a:latin typeface="Arial Nova Cond" panose="020B0506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Hastanın kurum içinde bulunduğu sürede işlemlerini kısa sürede ve doğru biçimde yürütmek,</a:t>
            </a:r>
            <a:endParaRPr lang="tr-TR" sz="105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1050" dirty="0">
                <a:solidFill>
                  <a:srgbClr val="333333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Hasta-kurum-hekim arasında iletişimi sorunsuz yürütmek.</a:t>
            </a:r>
            <a:r>
              <a:rPr lang="tr-TR" sz="105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0B0131-D2A5-4261-861E-A0DBBBB6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879"/>
          <a:stretch/>
        </p:blipFill>
        <p:spPr>
          <a:xfrm>
            <a:off x="2300387" y="8497"/>
            <a:ext cx="7543800" cy="15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1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GTBClassification>
  <attrValue xml:space="preserve">Kurum İçi Özel</attrValue>
  <customPropName>Classification</customPropName>
  <timestamp>24.12.2025 17:27:41</timestamp>
  <userName>MEMORIAL\nazli.senyigit</userName>
  <computerName>GMN00IKGMDR-2.MEMORIAL.COM.TR</computerName>
  <guid>{76cd0a95-a91c-4d2e-aa7e-89940a10253f}</guid>
</GTBClassification>
</file>

<file path=customXml/itemProps1.xml><?xml version="1.0" encoding="utf-8"?>
<ds:datastoreItem xmlns:ds="http://schemas.openxmlformats.org/officeDocument/2006/customXml" ds:itemID="{96E54D75-6D6D-42A8-8334-3824F50598C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194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Nova Cond</vt:lpstr>
      <vt:lpstr>Calibri</vt:lpstr>
      <vt:lpstr>Calibri Light</vt:lpstr>
      <vt:lpstr>Symbol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 Kırkağaçlı</dc:creator>
  <cp:keywords>ClassificationData:&lt;Classification:Kurum İçi Özel&gt;</cp:keywords>
  <cp:lastModifiedBy>Nazlı Şenyiğit</cp:lastModifiedBy>
  <cp:revision>20</cp:revision>
  <dcterms:created xsi:type="dcterms:W3CDTF">2025-01-09T14:01:01Z</dcterms:created>
  <dcterms:modified xsi:type="dcterms:W3CDTF">2025-12-30T07:43:40Z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Kurum İçi Özel</vt:lpwstr>
  </property>
  <property fmtid="{D5CDD505-2E9C-101B-9397-08002B2CF9AE}" pid="3" name="ClassifiedBy">
    <vt:lpwstr>MEMORIAL\nazli.senyigit</vt:lpwstr>
  </property>
  <property fmtid="{D5CDD505-2E9C-101B-9397-08002B2CF9AE}" pid="4" name="ClassificationHost">
    <vt:lpwstr>GMN00IKGMDR-2.MEMORIAL.COM.TR</vt:lpwstr>
  </property>
  <property fmtid="{D5CDD505-2E9C-101B-9397-08002B2CF9AE}" pid="5" name="ClassificationDate">
    <vt:lpwstr>24.12.2025 17:27:41</vt:lpwstr>
  </property>
  <property fmtid="{D5CDD505-2E9C-101B-9397-08002B2CF9AE}" pid="6" name="ClassificationGUID">
    <vt:lpwstr>{76cd0a95-a91c-4d2e-aa7e-89940a10253f}</vt:lpwstr>
  </property>
</Properties>
</file>